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6" r:id="rId14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163A-E00C-441A-971C-23E8D583BE96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10DB-513A-4D5F-A09C-1FC8D658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53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163A-E00C-441A-971C-23E8D583BE96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10DB-513A-4D5F-A09C-1FC8D658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93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163A-E00C-441A-971C-23E8D583BE96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10DB-513A-4D5F-A09C-1FC8D658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91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163A-E00C-441A-971C-23E8D583BE96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10DB-513A-4D5F-A09C-1FC8D658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19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163A-E00C-441A-971C-23E8D583BE96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10DB-513A-4D5F-A09C-1FC8D658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4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163A-E00C-441A-971C-23E8D583BE96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10DB-513A-4D5F-A09C-1FC8D658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69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163A-E00C-441A-971C-23E8D583BE96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10DB-513A-4D5F-A09C-1FC8D658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9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163A-E00C-441A-971C-23E8D583BE96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10DB-513A-4D5F-A09C-1FC8D658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58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163A-E00C-441A-971C-23E8D583BE96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10DB-513A-4D5F-A09C-1FC8D658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72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163A-E00C-441A-971C-23E8D583BE96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10DB-513A-4D5F-A09C-1FC8D658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86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163A-E00C-441A-971C-23E8D583BE96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10DB-513A-4D5F-A09C-1FC8D658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79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B163A-E00C-441A-971C-23E8D583BE96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310DB-513A-4D5F-A09C-1FC8D658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82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hyperlink" Target="https://drive.google.com/file/d/1V5H-CTLvjetSEH0cDlZd0B5z4ktIuHRI/vie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4.wdp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8"/>
            <a:ext cx="9144000" cy="68531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933056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Региональная стажировочная площадка по организации работы школьного театра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772816"/>
            <a:ext cx="7016824" cy="208823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Georgia" pitchFamily="18" charset="0"/>
              </a:rPr>
              <a:t>«От пальчиковой гимнастики до большой сцены»</a:t>
            </a:r>
            <a:endParaRPr lang="ru-RU" sz="40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5949280"/>
            <a:ext cx="4139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Georgia" pitchFamily="18" charset="0"/>
              </a:rPr>
              <a:t>Директор МБОУ «Верхотомская ООШ»</a:t>
            </a:r>
          </a:p>
          <a:p>
            <a:r>
              <a:rPr lang="ru-RU" sz="1400" b="1" i="1" dirty="0" smtClean="0">
                <a:latin typeface="Georgia" pitchFamily="18" charset="0"/>
              </a:rPr>
              <a:t>Ветлугаева Елена Владимировна</a:t>
            </a:r>
            <a:endParaRPr lang="ru-RU" sz="1400" b="1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78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8"/>
            <a:ext cx="9251504" cy="68531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>
                <a:latin typeface="Georgia" pitchFamily="18" charset="0"/>
              </a:rPr>
              <a:t/>
            </a:r>
            <a:br>
              <a:rPr lang="ru-RU" sz="2800" b="1" dirty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>
                <a:latin typeface="Georgia" pitchFamily="18" charset="0"/>
              </a:rPr>
              <a:t/>
            </a:r>
            <a:br>
              <a:rPr lang="ru-RU" sz="2800" b="1" dirty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>Кукольный театр 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>«Балаганчик»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endParaRPr lang="ru-RU" sz="2800" b="1" dirty="0">
              <a:latin typeface="Georgia" pitchFamily="18" charset="0"/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sz="half" idx="2"/>
          </p:nvPr>
        </p:nvSpPr>
        <p:spPr>
          <a:xfrm>
            <a:off x="1691680" y="4293096"/>
            <a:ext cx="6995120" cy="18330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4"/>
              </a:rPr>
              <a:t>https://drive.google.com/file/d/1V5H-CTLvjetSEH0cDlZd0B5z4ktIuHRI/view</a:t>
            </a:r>
            <a:endParaRPr lang="ru-RU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36"/>
          <a:stretch/>
        </p:blipFill>
        <p:spPr>
          <a:xfrm>
            <a:off x="2051720" y="1412776"/>
            <a:ext cx="4832886" cy="2952328"/>
          </a:xfrm>
        </p:spPr>
      </p:pic>
    </p:spTree>
    <p:extLst>
      <p:ext uri="{BB962C8B-B14F-4D97-AF65-F5344CB8AC3E}">
        <p14:creationId xmlns:p14="http://schemas.microsoft.com/office/powerpoint/2010/main" val="242158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31" y="4848"/>
            <a:ext cx="9144000" cy="68531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769" y="1268760"/>
            <a:ext cx="8229600" cy="1287016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Georgia" pitchFamily="18" charset="0"/>
              </a:rPr>
              <a:t>«Что нам дала работа в РСП»</a:t>
            </a:r>
            <a:r>
              <a:rPr lang="ru-RU" b="1" i="1" dirty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Georgia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Педагоги углубились в теоретические аспекты работы с театром</a:t>
            </a:r>
          </a:p>
          <a:p>
            <a:r>
              <a:rPr lang="ru-RU" sz="2800" b="1" dirty="0" smtClean="0">
                <a:latin typeface="Georgia" pitchFamily="18" charset="0"/>
              </a:rPr>
              <a:t>Ввели театральную деятельность в образовательный процесс</a:t>
            </a:r>
          </a:p>
          <a:p>
            <a:r>
              <a:rPr lang="ru-RU" sz="2800" b="1" dirty="0" smtClean="0">
                <a:latin typeface="Georgia" pitchFamily="18" charset="0"/>
              </a:rPr>
              <a:t>Повысили свою информированность по теме</a:t>
            </a:r>
          </a:p>
          <a:p>
            <a:r>
              <a:rPr lang="ru-RU" sz="2800" b="1" dirty="0" smtClean="0">
                <a:latin typeface="Georgia" pitchFamily="18" charset="0"/>
              </a:rPr>
              <a:t>Поделились опытом и познакомились с опытом коллег</a:t>
            </a:r>
          </a:p>
          <a:p>
            <a:endParaRPr lang="ru-RU" sz="4000" b="1" dirty="0" smtClean="0">
              <a:latin typeface="Georgia" pitchFamily="18" charset="0"/>
            </a:endParaRPr>
          </a:p>
          <a:p>
            <a:endParaRPr lang="ru-RU" sz="40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39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31" y="0"/>
            <a:ext cx="9144000" cy="68531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Georgia" pitchFamily="18" charset="0"/>
              </a:rPr>
              <a:t>«Что хотелось изменить»</a:t>
            </a:r>
            <a:r>
              <a:rPr lang="ru-RU" b="1" i="1" dirty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Georgia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Georgia" pitchFamily="18" charset="0"/>
              </a:rPr>
              <a:t>Сделать определенный день для подобных мероприятий</a:t>
            </a:r>
          </a:p>
          <a:p>
            <a:r>
              <a:rPr lang="ru-RU" b="1" dirty="0" smtClean="0">
                <a:latin typeface="Georgia" pitchFamily="18" charset="0"/>
              </a:rPr>
              <a:t>Не полагаться на ИРОК, самим набирать группы для стажировки</a:t>
            </a:r>
          </a:p>
          <a:p>
            <a:r>
              <a:rPr lang="ru-RU" b="1" dirty="0" smtClean="0">
                <a:latin typeface="Georgia" pitchFamily="18" charset="0"/>
              </a:rPr>
              <a:t>Продолжить работу по теме на следующий год</a:t>
            </a:r>
          </a:p>
          <a:p>
            <a:endParaRPr lang="ru-RU" sz="40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5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2" y="4848"/>
            <a:ext cx="9144000" cy="685315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772816"/>
            <a:ext cx="7016824" cy="2088232"/>
          </a:xfrm>
        </p:spPr>
        <p:txBody>
          <a:bodyPr>
            <a:noAutofit/>
          </a:bodyPr>
          <a:lstStyle/>
          <a:p>
            <a:endParaRPr lang="ru-RU" sz="40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Спасибо за внимание!</a:t>
            </a:r>
          </a:p>
          <a:p>
            <a:endParaRPr lang="ru-RU" sz="40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789040"/>
            <a:ext cx="1562100" cy="1543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7780" y="3419708"/>
            <a:ext cx="1347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Сайт школы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83" y="3884290"/>
            <a:ext cx="1390650" cy="1447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1680" y="3431424"/>
            <a:ext cx="2498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Мы в социальных сетях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51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7" y="-99392"/>
            <a:ext cx="915046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446449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Georgia" pitchFamily="18" charset="0"/>
              </a:rPr>
              <a:t>Цель: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i="1" dirty="0">
                <a:latin typeface="Georgia" pitchFamily="18" charset="0"/>
              </a:rPr>
              <a:t>распространение модели образовательной системы, обеспечивающей развитие творческой и познавательной активности воспитанников и обучающихся через театрализованную </a:t>
            </a:r>
            <a:r>
              <a:rPr lang="ru-RU" sz="3600" i="1" dirty="0" smtClean="0">
                <a:latin typeface="Georgia" pitchFamily="18" charset="0"/>
              </a:rPr>
              <a:t>деятельность, начиная с дошкольного возраста, и, заканчивая выпускниками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13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7" y="-99392"/>
            <a:ext cx="9150467" cy="69573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992888" cy="5112568"/>
          </a:xfrm>
        </p:spPr>
        <p:txBody>
          <a:bodyPr>
            <a:normAutofit/>
          </a:bodyPr>
          <a:lstStyle/>
          <a:p>
            <a:pPr algn="l" fontAlgn="base"/>
            <a:r>
              <a:rPr lang="ru-RU" sz="3600" b="1" dirty="0" smtClean="0">
                <a:latin typeface="Georgia" pitchFamily="18" charset="0"/>
              </a:rPr>
              <a:t>Задачи: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i="1" dirty="0">
                <a:latin typeface="Georgia" pitchFamily="18" charset="0"/>
              </a:rPr>
              <a:t>1. Представить опыт работы МБОУ «Верхотомская ООШ» по созданию и внедрению инновационных образовательных технологий театрализованной </a:t>
            </a:r>
            <a:r>
              <a:rPr lang="ru-RU" sz="2400" i="1" dirty="0" smtClean="0">
                <a:latin typeface="Georgia" pitchFamily="18" charset="0"/>
              </a:rPr>
              <a:t>деятельности.</a:t>
            </a:r>
            <a:br>
              <a:rPr lang="ru-RU" sz="2400" i="1" dirty="0" smtClean="0">
                <a:latin typeface="Georgia" pitchFamily="18" charset="0"/>
              </a:rPr>
            </a:br>
            <a:r>
              <a:rPr lang="ru-RU" sz="2400" i="1" dirty="0" smtClean="0">
                <a:latin typeface="Georgia" pitchFamily="18" charset="0"/>
              </a:rPr>
              <a:t>2. Создать </a:t>
            </a:r>
            <a:r>
              <a:rPr lang="ru-RU" sz="2400" i="1" dirty="0">
                <a:latin typeface="Georgia" pitchFamily="18" charset="0"/>
              </a:rPr>
              <a:t>условия для освоения стажерами теоретических и практических аспектов организации театральной деятельности с детьми разного </a:t>
            </a:r>
            <a:r>
              <a:rPr lang="ru-RU" sz="2400" i="1" dirty="0" smtClean="0">
                <a:latin typeface="Georgia" pitchFamily="18" charset="0"/>
              </a:rPr>
              <a:t>возраста.</a:t>
            </a:r>
            <a:br>
              <a:rPr lang="ru-RU" sz="2400" i="1" dirty="0" smtClean="0">
                <a:latin typeface="Georgia" pitchFamily="18" charset="0"/>
              </a:rPr>
            </a:br>
            <a:r>
              <a:rPr lang="ru-RU" sz="2400" i="1" dirty="0" smtClean="0">
                <a:latin typeface="Georgia" pitchFamily="18" charset="0"/>
              </a:rPr>
              <a:t>3. Совершенствовать </a:t>
            </a:r>
            <a:r>
              <a:rPr lang="ru-RU" sz="2400" i="1" dirty="0">
                <a:latin typeface="Georgia" pitchFamily="18" charset="0"/>
              </a:rPr>
              <a:t>педагогическую компетентность участников стажировочной площадки.</a:t>
            </a:r>
          </a:p>
        </p:txBody>
      </p:sp>
    </p:spTree>
    <p:extLst>
      <p:ext uri="{BB962C8B-B14F-4D97-AF65-F5344CB8AC3E}">
        <p14:creationId xmlns:p14="http://schemas.microsoft.com/office/powerpoint/2010/main" val="331980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3" y="1"/>
            <a:ext cx="9214975" cy="69063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Программа стажировки</a:t>
            </a:r>
            <a:endParaRPr lang="ru-RU" sz="2800" b="1" dirty="0">
              <a:latin typeface="Georgia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47" y="1628800"/>
            <a:ext cx="3906102" cy="4525963"/>
          </a:xfrm>
          <a:ln w="25400" cmpd="sng">
            <a:solidFill>
              <a:srgbClr val="7030A0"/>
            </a:solidFill>
          </a:ln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4784"/>
            <a:ext cx="3456384" cy="4887838"/>
          </a:xfrm>
          <a:ln w="25400" cmpd="sng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16539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8"/>
            <a:ext cx="9251504" cy="68531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5987008" cy="1287016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Georgia" pitchFamily="18" charset="0"/>
              </a:rPr>
              <a:t/>
            </a:r>
            <a:br>
              <a:rPr lang="ru-RU" sz="2800" b="1" dirty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>Ф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ормы мероприятий:</a:t>
            </a:r>
            <a:b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endParaRPr lang="ru-RU" sz="2800" b="1" dirty="0">
              <a:latin typeface="Georg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1600" y="1916833"/>
            <a:ext cx="6480720" cy="2952328"/>
          </a:xfrm>
        </p:spPr>
        <p:txBody>
          <a:bodyPr/>
          <a:lstStyle/>
          <a:p>
            <a:r>
              <a:rPr lang="ru-RU" b="1" dirty="0">
                <a:latin typeface="Georgia" pitchFamily="18" charset="0"/>
              </a:rPr>
              <a:t>Образовательный </a:t>
            </a:r>
            <a:r>
              <a:rPr lang="ru-RU" b="1" dirty="0" err="1" smtClean="0">
                <a:latin typeface="Georgia" pitchFamily="18" charset="0"/>
              </a:rPr>
              <a:t>коворкинг</a:t>
            </a:r>
            <a:endParaRPr lang="ru-RU" b="1" dirty="0" smtClean="0">
              <a:latin typeface="Georgia" pitchFamily="18" charset="0"/>
            </a:endParaRPr>
          </a:p>
          <a:p>
            <a:r>
              <a:rPr lang="ru-RU" b="1" dirty="0" err="1" smtClean="0">
                <a:latin typeface="Georgia" pitchFamily="18" charset="0"/>
              </a:rPr>
              <a:t>Квест</a:t>
            </a:r>
            <a:endParaRPr lang="ru-RU" b="1" dirty="0" smtClean="0">
              <a:latin typeface="Georgia" pitchFamily="18" charset="0"/>
            </a:endParaRPr>
          </a:p>
          <a:p>
            <a:r>
              <a:rPr lang="ru-RU" b="1" dirty="0" smtClean="0">
                <a:latin typeface="Georgia" pitchFamily="18" charset="0"/>
              </a:rPr>
              <a:t>Мастер-классы</a:t>
            </a:r>
          </a:p>
          <a:p>
            <a:r>
              <a:rPr lang="ru-RU" b="1" dirty="0" smtClean="0">
                <a:latin typeface="Georgia" pitchFamily="18" charset="0"/>
              </a:rPr>
              <a:t>Тренинги</a:t>
            </a:r>
          </a:p>
          <a:p>
            <a:r>
              <a:rPr lang="ru-RU" b="1" dirty="0" err="1">
                <a:latin typeface="Georgia" pitchFamily="18" charset="0"/>
              </a:rPr>
              <a:t>Pecha-Kucha</a:t>
            </a:r>
            <a:endParaRPr lang="ru-RU" b="1" dirty="0" smtClean="0">
              <a:latin typeface="Georgi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01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5"/>
            <a:ext cx="9266663" cy="68531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Georgia" pitchFamily="18" charset="0"/>
              </a:rPr>
              <a:t/>
            </a:r>
            <a:br>
              <a:rPr lang="ru-RU" sz="2800" b="1" dirty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>
                <a:latin typeface="Georgia" pitchFamily="18" charset="0"/>
              </a:rPr>
              <a:t/>
            </a:r>
            <a:br>
              <a:rPr lang="ru-RU" sz="2800" b="1" dirty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>Образовательный </a:t>
            </a:r>
            <a:r>
              <a:rPr lang="ru-RU" sz="2800" b="1" dirty="0" err="1" smtClean="0">
                <a:latin typeface="Georgia" pitchFamily="18" charset="0"/>
              </a:rPr>
              <a:t>коворкинг</a:t>
            </a:r>
            <a:r>
              <a:rPr lang="ru-RU" sz="2800" b="1" dirty="0" smtClean="0">
                <a:latin typeface="Georgia" pitchFamily="18" charset="0"/>
              </a:rPr>
              <a:t> 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>«Театр всевозможного»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endParaRPr lang="ru-RU" sz="2800" b="1" dirty="0">
              <a:latin typeface="Georgia" pitchFamily="18" charset="0"/>
            </a:endParaRPr>
          </a:p>
        </p:txBody>
      </p:sp>
      <p:pic>
        <p:nvPicPr>
          <p:cNvPr id="13" name="Объект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9" t="11729" r="14542"/>
          <a:stretch/>
        </p:blipFill>
        <p:spPr>
          <a:xfrm>
            <a:off x="5076056" y="4075377"/>
            <a:ext cx="3235450" cy="1840532"/>
          </a:xfrm>
          <a:prstGeom prst="rect">
            <a:avLst/>
          </a:prstGeom>
          <a:ln w="25400" cmpd="sng">
            <a:solidFill>
              <a:srgbClr val="7030A0"/>
            </a:solidFill>
          </a:ln>
        </p:spPr>
      </p:pic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51"/>
          <a:stretch/>
        </p:blipFill>
        <p:spPr>
          <a:xfrm>
            <a:off x="5004048" y="1700808"/>
            <a:ext cx="3096344" cy="1944597"/>
          </a:xfrm>
          <a:ln w="25400" cmpd="sng">
            <a:solidFill>
              <a:srgbClr val="7030A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5077" y="4308742"/>
            <a:ext cx="1968219" cy="1476164"/>
          </a:xfrm>
          <a:prstGeom prst="rect">
            <a:avLst/>
          </a:prstGeom>
          <a:ln w="25400" cmpd="sng">
            <a:solidFill>
              <a:srgbClr val="7030A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379" y="4123894"/>
            <a:ext cx="1368952" cy="1825269"/>
          </a:xfrm>
          <a:prstGeom prst="rect">
            <a:avLst/>
          </a:prstGeom>
          <a:ln w="25400" cmpd="sng">
            <a:solidFill>
              <a:srgbClr val="7030A0"/>
            </a:solidFill>
          </a:ln>
        </p:spPr>
      </p:pic>
      <p:pic>
        <p:nvPicPr>
          <p:cNvPr id="18" name="Объект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37"/>
          <a:stretch/>
        </p:blipFill>
        <p:spPr>
          <a:xfrm>
            <a:off x="1033072" y="1700808"/>
            <a:ext cx="3649846" cy="2016224"/>
          </a:xfrm>
          <a:prstGeom prst="rect">
            <a:avLst/>
          </a:prstGeom>
          <a:ln w="25400" cmpd="sng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16539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" y="4848"/>
            <a:ext cx="9251504" cy="68531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52" y="764704"/>
            <a:ext cx="8229600" cy="1498178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Georgia" pitchFamily="18" charset="0"/>
              </a:rPr>
              <a:t/>
            </a:r>
            <a:br>
              <a:rPr lang="ru-RU" sz="2800" b="1" dirty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>
                <a:latin typeface="Georgia" pitchFamily="18" charset="0"/>
              </a:rPr>
              <a:t/>
            </a:r>
            <a:br>
              <a:rPr lang="ru-RU" sz="2800" b="1" dirty="0">
                <a:latin typeface="Georgia" pitchFamily="18" charset="0"/>
              </a:rPr>
            </a:br>
            <a:r>
              <a:rPr lang="ru-RU" sz="2800" b="1" dirty="0" err="1" smtClean="0">
                <a:latin typeface="Georgia" pitchFamily="18" charset="0"/>
              </a:rPr>
              <a:t>Квест</a:t>
            </a:r>
            <a:r>
              <a:rPr lang="ru-RU" sz="2800" b="1" dirty="0" smtClean="0">
                <a:latin typeface="Georgia" pitchFamily="18" charset="0"/>
              </a:rPr>
              <a:t> 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>«Пальчиковые игры – первый шаг на театральную сцену»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endParaRPr lang="ru-RU" sz="2800" b="1" dirty="0">
              <a:latin typeface="Georgia" pitchFamily="18" charset="0"/>
            </a:endParaRPr>
          </a:p>
        </p:txBody>
      </p:sp>
      <p:pic>
        <p:nvPicPr>
          <p:cNvPr id="15" name="Объект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89040"/>
            <a:ext cx="2496277" cy="1872208"/>
          </a:xfrm>
          <a:prstGeom prst="rect">
            <a:avLst/>
          </a:prstGeom>
          <a:ln w="25400" cmpd="sng">
            <a:solidFill>
              <a:srgbClr val="7030A0"/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17" y="2564075"/>
            <a:ext cx="4038600" cy="2024363"/>
          </a:xfrm>
          <a:ln w="25400" cmpd="sng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35098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" y="-8852"/>
            <a:ext cx="9251504" cy="68531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Georgia" pitchFamily="18" charset="0"/>
              </a:rPr>
              <a:t/>
            </a:r>
            <a:br>
              <a:rPr lang="ru-RU" sz="2800" b="1" dirty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>
                <a:latin typeface="Georgia" pitchFamily="18" charset="0"/>
              </a:rPr>
              <a:t/>
            </a:r>
            <a:br>
              <a:rPr lang="ru-RU" sz="2800" b="1" dirty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>
                <a:latin typeface="Georgia" pitchFamily="18" charset="0"/>
              </a:rPr>
              <a:t>С</a:t>
            </a:r>
            <a:r>
              <a:rPr lang="ru-RU" sz="2800" b="1" dirty="0" smtClean="0">
                <a:latin typeface="Georgia" pitchFamily="18" charset="0"/>
              </a:rPr>
              <a:t>еминар- практикум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>«Играем в сказку»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endParaRPr lang="ru-RU" sz="2800" b="1" dirty="0">
              <a:latin typeface="Georgia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r="15840"/>
          <a:stretch/>
        </p:blipFill>
        <p:spPr>
          <a:xfrm>
            <a:off x="755576" y="1808638"/>
            <a:ext cx="3286664" cy="1911123"/>
          </a:xfrm>
          <a:ln w="25400" cmpd="sng">
            <a:solidFill>
              <a:srgbClr val="7030A0"/>
            </a:solidFill>
          </a:ln>
        </p:spPr>
      </p:pic>
      <p:pic>
        <p:nvPicPr>
          <p:cNvPr id="20" name="Объект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1"/>
          <a:stretch/>
        </p:blipFill>
        <p:spPr>
          <a:xfrm>
            <a:off x="4431620" y="4231670"/>
            <a:ext cx="3755851" cy="1911123"/>
          </a:xfrm>
          <a:prstGeom prst="rect">
            <a:avLst/>
          </a:prstGeom>
          <a:ln w="25400" cmpd="sng">
            <a:solidFill>
              <a:srgbClr val="7030A0"/>
            </a:solidFill>
          </a:ln>
        </p:spPr>
      </p:pic>
      <p:pic>
        <p:nvPicPr>
          <p:cNvPr id="33" name="Объект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67"/>
          <a:stretch/>
        </p:blipFill>
        <p:spPr>
          <a:xfrm>
            <a:off x="4431620" y="1772816"/>
            <a:ext cx="3611835" cy="1911123"/>
          </a:xfrm>
          <a:prstGeom prst="rect">
            <a:avLst/>
          </a:prstGeom>
          <a:ln w="25400" cmpd="sng">
            <a:solidFill>
              <a:srgbClr val="7030A0"/>
            </a:solidFill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05064"/>
            <a:ext cx="1656184" cy="2208245"/>
          </a:xfrm>
          <a:prstGeom prst="rect">
            <a:avLst/>
          </a:prstGeom>
          <a:ln w="25400" cmpd="sng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1315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51" y="0"/>
            <a:ext cx="917765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Georgia" pitchFamily="18" charset="0"/>
              </a:rPr>
              <a:t/>
            </a:r>
            <a:br>
              <a:rPr lang="ru-RU" sz="2800" b="1" dirty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>
                <a:latin typeface="Georgia" pitchFamily="18" charset="0"/>
              </a:rPr>
              <a:t/>
            </a:r>
            <a:br>
              <a:rPr lang="ru-RU" sz="2800" b="1" dirty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>Мастер- класс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>«Такой разный театр»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endParaRPr lang="ru-RU" sz="2800" b="1" dirty="0">
              <a:latin typeface="Georgia" pitchFamily="18" charset="0"/>
            </a:endParaRPr>
          </a:p>
        </p:txBody>
      </p:sp>
      <p:pic>
        <p:nvPicPr>
          <p:cNvPr id="9" name="Объект 16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8883" y="3501757"/>
            <a:ext cx="3025833" cy="2304256"/>
          </a:xfrm>
          <a:ln w="25400" cmpd="sng">
            <a:solidFill>
              <a:srgbClr val="7030A0"/>
            </a:solidFill>
          </a:ln>
        </p:spPr>
      </p:pic>
      <p:pic>
        <p:nvPicPr>
          <p:cNvPr id="12" name="Объект 9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6696" y="2162176"/>
            <a:ext cx="3394472" cy="2471737"/>
          </a:xfrm>
          <a:prstGeom prst="rect">
            <a:avLst/>
          </a:prstGeom>
          <a:ln w="25400" cmpd="sng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42158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112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Региональная стажировочная площадка по организации работы школьного театра</vt:lpstr>
      <vt:lpstr>Цель: распространение модели образовательной системы, обеспечивающей развитие творческой и познавательной активности воспитанников и обучающихся через театрализованную деятельность, начиная с дошкольного возраста, и, заканчивая выпускниками</vt:lpstr>
      <vt:lpstr>Задачи: 1. Представить опыт работы МБОУ «Верхотомская ООШ» по созданию и внедрению инновационных образовательных технологий театрализованной деятельности. 2. Создать условия для освоения стажерами теоретических и практических аспектов организации театральной деятельности с детьми разного возраста. 3. Совершенствовать педагогическую компетентность участников стажировочной площадки.</vt:lpstr>
      <vt:lpstr>Программа стажировки</vt:lpstr>
      <vt:lpstr>  Формы мероприятий:    </vt:lpstr>
      <vt:lpstr>     Образовательный коворкинг  «Театр всевозможного»    </vt:lpstr>
      <vt:lpstr>    Квест  «Пальчиковые игры – первый шаг на театральную сцену»    </vt:lpstr>
      <vt:lpstr>     Семинар- практикум «Играем в сказку»    </vt:lpstr>
      <vt:lpstr>     Мастер- класс «Такой разный театр»    </vt:lpstr>
      <vt:lpstr>    Кукольный театр  «Балаганчик»    </vt:lpstr>
      <vt:lpstr>«Что нам дала работа в РСП» </vt:lpstr>
      <vt:lpstr>«Что хотелось изменить»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Региональная стажировочная площадка по организации работы школьного театра</dc:title>
  <dc:creator>1</dc:creator>
  <cp:lastModifiedBy>1</cp:lastModifiedBy>
  <cp:revision>15</cp:revision>
  <cp:lastPrinted>2024-05-28T06:57:20Z</cp:lastPrinted>
  <dcterms:created xsi:type="dcterms:W3CDTF">2024-05-27T07:19:07Z</dcterms:created>
  <dcterms:modified xsi:type="dcterms:W3CDTF">2024-05-28T06:57:24Z</dcterms:modified>
</cp:coreProperties>
</file>